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92" r:id="rId6"/>
    <p:sldId id="260" r:id="rId7"/>
    <p:sldId id="265" r:id="rId8"/>
    <p:sldId id="275" r:id="rId9"/>
    <p:sldId id="279" r:id="rId10"/>
    <p:sldId id="280" r:id="rId11"/>
    <p:sldId id="281" r:id="rId12"/>
    <p:sldId id="283" r:id="rId13"/>
    <p:sldId id="271" r:id="rId14"/>
    <p:sldId id="289" r:id="rId15"/>
    <p:sldId id="274" r:id="rId16"/>
    <p:sldId id="291" r:id="rId17"/>
    <p:sldId id="277" r:id="rId18"/>
    <p:sldId id="278" r:id="rId19"/>
    <p:sldId id="272" r:id="rId20"/>
    <p:sldId id="259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76"/>
    <a:srgbClr val="00339A"/>
    <a:srgbClr val="01316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840" y="-108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20689-AF1D-4198-8D28-CFFEE347061D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07109-1BBB-40FA-B69F-CA8FF5D6A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B92F-C7B3-4480-B1D5-3DFE4738540A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4CF94-6DA8-498E-89B8-731E4CCE9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A8FE9762-B3C4-42C3-9B38-01484AED35B2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erinstvo.ru/art/4086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«Улыбка, спорт, здоровье – нам в жизни ценное подспорье»</a:t>
            </a:r>
            <a:endParaRPr lang="ru-RU" dirty="0"/>
          </a:p>
        </p:txBody>
      </p:sp>
      <p:pic>
        <p:nvPicPr>
          <p:cNvPr id="4" name="Picture 2" descr="G:\май, 2кл\DSC_01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4857784" cy="3714776"/>
          </a:xfrm>
          <a:prstGeom prst="ellipse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72494" cy="785818"/>
          </a:xfrm>
        </p:spPr>
        <p:txBody>
          <a:bodyPr>
            <a:noAutofit/>
          </a:bodyPr>
          <a:lstStyle/>
          <a:p>
            <a:pPr algn="r"/>
            <a:r>
              <a:rPr lang="ru-RU" sz="3600" b="1" i="1" dirty="0" smtClean="0">
                <a:solidFill>
                  <a:srgbClr val="C00000"/>
                </a:solidFill>
              </a:rPr>
              <a:t>«Здоровым </a:t>
            </a:r>
            <a:r>
              <a:rPr lang="ru-RU" sz="3600" b="1" i="1" dirty="0" smtClean="0">
                <a:solidFill>
                  <a:srgbClr val="C00000"/>
                </a:solidFill>
              </a:rPr>
              <a:t>быть</a:t>
            </a:r>
          </a:p>
          <a:p>
            <a:pPr algn="r"/>
            <a:r>
              <a:rPr lang="ru-RU" sz="3600" b="1" i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</a:rPr>
              <a:t>– модно!»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Administrator\Рабочий стол\DSC_1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5500726" cy="37147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4857760"/>
            <a:ext cx="5854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776"/>
                </a:solidFill>
                <a:latin typeface="Arial Narrow" pitchFamily="34" charset="0"/>
              </a:rPr>
              <a:t>Закончилась игра – кричим победное «Ура!»</a:t>
            </a:r>
          </a:p>
          <a:p>
            <a:r>
              <a:rPr lang="ru-RU" sz="2400" b="1" i="1" dirty="0" smtClean="0">
                <a:solidFill>
                  <a:srgbClr val="002776"/>
                </a:solidFill>
                <a:latin typeface="Arial Narrow" pitchFamily="34" charset="0"/>
              </a:rPr>
              <a:t>Задором заражаемся, а сами закаляемся!</a:t>
            </a:r>
            <a:endParaRPr lang="ru-RU" sz="2400" b="1" i="1" dirty="0">
              <a:solidFill>
                <a:srgbClr val="00277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«Улыбка, спорт, здоровье – нам в жизни ценное подспорье»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Administrator\Рабочий стол\DSC_0274.JPG"/>
          <p:cNvPicPr>
            <a:picLocks noChangeAspect="1" noChangeArrowheads="1"/>
          </p:cNvPicPr>
          <p:nvPr/>
        </p:nvPicPr>
        <p:blipFill>
          <a:blip r:embed="rId2" cstate="print"/>
          <a:srcRect t="8621" r="27632" b="3448"/>
          <a:stretch>
            <a:fillRect/>
          </a:stretch>
        </p:blipFill>
        <p:spPr bwMode="auto">
          <a:xfrm>
            <a:off x="500034" y="1928802"/>
            <a:ext cx="3929090" cy="3643338"/>
          </a:xfrm>
          <a:prstGeom prst="rect">
            <a:avLst/>
          </a:prstGeom>
          <a:noFill/>
        </p:spPr>
      </p:pic>
      <p:pic>
        <p:nvPicPr>
          <p:cNvPr id="1026" name="Picture 2" descr="C:\Documents and Settings\Administrator\Рабочий стол\DSC_00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786058"/>
            <a:ext cx="4000528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56032">
              <a:defRPr/>
            </a:pP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3" descr="G:\новый год\6.JPG"/>
          <p:cNvPicPr>
            <a:picLocks noChangeAspect="1" noChangeArrowheads="1"/>
          </p:cNvPicPr>
          <p:nvPr/>
        </p:nvPicPr>
        <p:blipFill>
          <a:blip r:embed="rId2" cstate="print"/>
          <a:srcRect t="26489" r="81429" b="44683"/>
          <a:stretch>
            <a:fillRect/>
          </a:stretch>
        </p:blipFill>
        <p:spPr bwMode="auto">
          <a:xfrm>
            <a:off x="0" y="1357298"/>
            <a:ext cx="1857388" cy="1785950"/>
          </a:xfrm>
          <a:prstGeom prst="snip2Diag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6" name="Picture 4" descr="G:\новый год\20.JPG"/>
          <p:cNvPicPr>
            <a:picLocks noChangeAspect="1" noChangeArrowheads="1"/>
          </p:cNvPicPr>
          <p:nvPr/>
        </p:nvPicPr>
        <p:blipFill>
          <a:blip r:embed="rId3" cstate="print"/>
          <a:srcRect l="30463" t="6097" r="37749" b="67493"/>
          <a:stretch>
            <a:fillRect/>
          </a:stretch>
        </p:blipFill>
        <p:spPr bwMode="auto">
          <a:xfrm>
            <a:off x="1928794" y="1928802"/>
            <a:ext cx="1500198" cy="1714512"/>
          </a:xfrm>
          <a:prstGeom prst="snip2Diag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7" name="Рисунок 6" descr="G:\Праздник осени 29.10.2009г\DSC_0086.JPG"/>
          <p:cNvPicPr/>
          <p:nvPr/>
        </p:nvPicPr>
        <p:blipFill>
          <a:blip r:embed="rId4" cstate="print"/>
          <a:srcRect l="10743" t="6223" r="18386" b="41202"/>
          <a:stretch>
            <a:fillRect/>
          </a:stretch>
        </p:blipFill>
        <p:spPr bwMode="auto">
          <a:xfrm>
            <a:off x="3428992" y="2357430"/>
            <a:ext cx="2000264" cy="2000264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Left"/>
            <a:lightRig rig="threePt" dir="t"/>
          </a:scene3d>
        </p:spPr>
      </p:pic>
      <p:pic>
        <p:nvPicPr>
          <p:cNvPr id="8" name="Содержимое 9" descr="G:\Праздник осени 29.10.2009г\DSC_0065.JPG"/>
          <p:cNvPicPr>
            <a:picLocks/>
          </p:cNvPicPr>
          <p:nvPr/>
        </p:nvPicPr>
        <p:blipFill>
          <a:blip r:embed="rId5" cstate="print"/>
          <a:srcRect l="17857" t="3764" b="51719"/>
          <a:stretch>
            <a:fillRect/>
          </a:stretch>
        </p:blipFill>
        <p:spPr>
          <a:xfrm>
            <a:off x="7215206" y="1428736"/>
            <a:ext cx="1643090" cy="1714500"/>
          </a:xfrm>
          <a:prstGeom prst="snip2Diag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9" name="Picture 5" descr="G:\Праздник осени 29.10.2009г\DSC_0033.JPG"/>
          <p:cNvPicPr>
            <a:picLocks noChangeAspect="1" noChangeArrowheads="1"/>
          </p:cNvPicPr>
          <p:nvPr/>
        </p:nvPicPr>
        <p:blipFill>
          <a:blip r:embed="rId6" cstate="print"/>
          <a:srcRect l="39397" t="5300" r="26396" b="49981"/>
          <a:stretch>
            <a:fillRect/>
          </a:stretch>
        </p:blipFill>
        <p:spPr bwMode="auto">
          <a:xfrm rot="10800000" flipH="1" flipV="1">
            <a:off x="6572264" y="3786190"/>
            <a:ext cx="2071702" cy="1928826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10" name="Picture 6" descr="G:\Праздник осени 29.10.2009г\DSC_0037.JPG"/>
          <p:cNvPicPr>
            <a:picLocks noChangeAspect="1" noChangeArrowheads="1"/>
          </p:cNvPicPr>
          <p:nvPr/>
        </p:nvPicPr>
        <p:blipFill>
          <a:blip r:embed="rId7" cstate="print"/>
          <a:srcRect l="83011" t="34145" b="34555"/>
          <a:stretch>
            <a:fillRect/>
          </a:stretch>
        </p:blipFill>
        <p:spPr bwMode="auto">
          <a:xfrm>
            <a:off x="2643174" y="4572008"/>
            <a:ext cx="1571636" cy="1714512"/>
          </a:xfrm>
          <a:prstGeom prst="snip2DiagRect">
            <a:avLst/>
          </a:prstGeom>
          <a:noFill/>
        </p:spPr>
      </p:pic>
      <p:pic>
        <p:nvPicPr>
          <p:cNvPr id="11" name="Picture 8" descr="G:\новый год\3.JPG"/>
          <p:cNvPicPr>
            <a:picLocks noChangeAspect="1" noChangeArrowheads="1"/>
          </p:cNvPicPr>
          <p:nvPr/>
        </p:nvPicPr>
        <p:blipFill>
          <a:blip r:embed="rId8" cstate="print"/>
          <a:srcRect l="17391" t="12721" r="30435" b="59172"/>
          <a:stretch>
            <a:fillRect/>
          </a:stretch>
        </p:blipFill>
        <p:spPr bwMode="auto">
          <a:xfrm>
            <a:off x="4429124" y="4500570"/>
            <a:ext cx="2000264" cy="1714512"/>
          </a:xfrm>
          <a:prstGeom prst="snip2Diag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12" name="Picture 10" descr="G:\1 сентября\DSC_0152.JPG"/>
          <p:cNvPicPr>
            <a:picLocks noChangeAspect="1" noChangeArrowheads="1"/>
          </p:cNvPicPr>
          <p:nvPr/>
        </p:nvPicPr>
        <p:blipFill>
          <a:blip r:embed="rId9" cstate="print"/>
          <a:srcRect l="5435" t="64432" r="66304" b="4268"/>
          <a:stretch>
            <a:fillRect/>
          </a:stretch>
        </p:blipFill>
        <p:spPr bwMode="auto">
          <a:xfrm>
            <a:off x="214282" y="3929066"/>
            <a:ext cx="2143140" cy="1928826"/>
          </a:xfrm>
          <a:prstGeom prst="snip2DiagRect">
            <a:avLst/>
          </a:prstGeom>
          <a:noFill/>
          <a:scene3d>
            <a:camera prst="obliqueBottomLeft"/>
            <a:lightRig rig="threePt" dir="t"/>
          </a:scene3d>
        </p:spPr>
      </p:pic>
      <p:pic>
        <p:nvPicPr>
          <p:cNvPr id="13" name="Picture 13" descr="D:\Мои документы\Мои рисунки\2010-04-05\с телефона 014.jpg"/>
          <p:cNvPicPr>
            <a:picLocks noChangeAspect="1" noChangeArrowheads="1"/>
          </p:cNvPicPr>
          <p:nvPr/>
        </p:nvPicPr>
        <p:blipFill>
          <a:blip r:embed="rId10"/>
          <a:srcRect l="72000" t="15957" b="56383"/>
          <a:stretch>
            <a:fillRect/>
          </a:stretch>
        </p:blipFill>
        <p:spPr bwMode="auto">
          <a:xfrm>
            <a:off x="5643570" y="1714488"/>
            <a:ext cx="1500198" cy="1857388"/>
          </a:xfrm>
          <a:prstGeom prst="snip2DiagRect">
            <a:avLst/>
          </a:prstGeom>
          <a:noFill/>
          <a:scene3d>
            <a:camera prst="isometricOffAxis1Righ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rgbClr val="002776"/>
                </a:solidFill>
              </a:rPr>
              <a:t>Мы твёрдо решили: </a:t>
            </a:r>
            <a:br>
              <a:rPr lang="ru-RU" sz="3200" dirty="0" smtClean="0">
                <a:solidFill>
                  <a:srgbClr val="002776"/>
                </a:solidFill>
              </a:rPr>
            </a:br>
            <a:r>
              <a:rPr lang="ru-RU" sz="3200" dirty="0" smtClean="0">
                <a:solidFill>
                  <a:srgbClr val="002776"/>
                </a:solidFill>
              </a:rPr>
              <a:t>                 «Жить без улыбки – просто ошибка,</a:t>
            </a:r>
            <a:br>
              <a:rPr lang="ru-RU" sz="3200" dirty="0" smtClean="0">
                <a:solidFill>
                  <a:srgbClr val="002776"/>
                </a:solidFill>
              </a:rPr>
            </a:br>
            <a:r>
              <a:rPr lang="ru-RU" sz="3200" dirty="0" smtClean="0">
                <a:solidFill>
                  <a:srgbClr val="002776"/>
                </a:solidFill>
              </a:rPr>
              <a:t>                  Всюду улыбки – повсюду добро!»</a:t>
            </a:r>
            <a:endParaRPr lang="ru-RU" sz="3200" dirty="0">
              <a:solidFill>
                <a:srgbClr val="002776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Мои документы\Мои рисунки\2010-01-30\молоко 013.jpg"/>
          <p:cNvPicPr>
            <a:picLocks noChangeAspect="1" noChangeArrowheads="1"/>
          </p:cNvPicPr>
          <p:nvPr/>
        </p:nvPicPr>
        <p:blipFill>
          <a:blip r:embed="rId2" cstate="print"/>
          <a:srcRect b="11321"/>
          <a:stretch>
            <a:fillRect/>
          </a:stretch>
        </p:blipFill>
        <p:spPr bwMode="auto">
          <a:xfrm>
            <a:off x="3643242" y="428604"/>
            <a:ext cx="5500758" cy="3357586"/>
          </a:xfrm>
          <a:prstGeom prst="round2Diag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857232"/>
            <a:ext cx="35004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339A"/>
                </a:solidFill>
                <a:latin typeface="Arial Narrow" pitchFamily="34" charset="0"/>
              </a:rPr>
              <a:t>Пьём ещё мы </a:t>
            </a:r>
          </a:p>
          <a:p>
            <a:r>
              <a:rPr lang="ru-RU" sz="3200" b="1" i="1" dirty="0" smtClean="0">
                <a:solidFill>
                  <a:srgbClr val="00339A"/>
                </a:solidFill>
                <a:latin typeface="Arial Narrow" pitchFamily="34" charset="0"/>
              </a:rPr>
              <a:t>             молоко, </a:t>
            </a:r>
          </a:p>
          <a:p>
            <a:r>
              <a:rPr lang="ru-RU" sz="3200" b="1" i="1" dirty="0" smtClean="0">
                <a:solidFill>
                  <a:srgbClr val="00339A"/>
                </a:solidFill>
                <a:latin typeface="Arial Narrow" pitchFamily="34" charset="0"/>
              </a:rPr>
              <a:t>Ведь учиться </a:t>
            </a:r>
          </a:p>
          <a:p>
            <a:r>
              <a:rPr lang="ru-RU" sz="3200" b="1" i="1" dirty="0" smtClean="0">
                <a:solidFill>
                  <a:srgbClr val="00339A"/>
                </a:solidFill>
                <a:latin typeface="Arial Narrow" pitchFamily="34" charset="0"/>
              </a:rPr>
              <a:t>           нелегко! </a:t>
            </a:r>
            <a:endParaRPr lang="ru-RU" sz="3200" b="1" i="1" dirty="0">
              <a:solidFill>
                <a:srgbClr val="00339A"/>
              </a:solidFill>
              <a:latin typeface="Arial Narrow" pitchFamily="34" charset="0"/>
            </a:endParaRPr>
          </a:p>
        </p:txBody>
      </p:sp>
      <p:pic>
        <p:nvPicPr>
          <p:cNvPr id="4" name="Picture 3" descr="D:\Мои документы\Мои рисунки\Изображение 006.jpg"/>
          <p:cNvPicPr>
            <a:picLocks noChangeAspect="1" noChangeArrowheads="1"/>
          </p:cNvPicPr>
          <p:nvPr/>
        </p:nvPicPr>
        <p:blipFill>
          <a:blip r:embed="rId3" cstate="print"/>
          <a:srcRect b="11111"/>
          <a:stretch>
            <a:fillRect/>
          </a:stretch>
        </p:blipFill>
        <p:spPr bwMode="auto">
          <a:xfrm>
            <a:off x="0" y="3286124"/>
            <a:ext cx="5143504" cy="3286124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14942" y="4357694"/>
            <a:ext cx="371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002776"/>
                </a:solidFill>
                <a:latin typeface="Arial Narrow" pitchFamily="34" charset="0"/>
              </a:rPr>
              <a:t>Для образования нужно мозгам питание.</a:t>
            </a:r>
            <a:endParaRPr lang="ru-RU" sz="3200" b="1" i="1" dirty="0">
              <a:solidFill>
                <a:srgbClr val="00277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ru-RU" dirty="0" smtClean="0"/>
              <a:t>Чем ещё себя занять?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4214818"/>
            <a:ext cx="66437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339A"/>
                </a:solidFill>
                <a:latin typeface="Arial Narrow" pitchFamily="34" charset="0"/>
              </a:rPr>
              <a:t>Время верно распределяем,</a:t>
            </a:r>
          </a:p>
          <a:p>
            <a:r>
              <a:rPr lang="ru-RU" sz="2800" b="1" i="1" dirty="0" smtClean="0">
                <a:solidFill>
                  <a:srgbClr val="00339A"/>
                </a:solidFill>
                <a:latin typeface="Arial Narrow" pitchFamily="34" charset="0"/>
              </a:rPr>
              <a:t>Школу Искусств  всем классом посещаем.</a:t>
            </a:r>
          </a:p>
          <a:p>
            <a:r>
              <a:rPr lang="ru-RU" sz="2800" b="1" i="1" dirty="0" smtClean="0">
                <a:solidFill>
                  <a:srgbClr val="00339A"/>
                </a:solidFill>
                <a:latin typeface="Arial Narrow" pitchFamily="34" charset="0"/>
              </a:rPr>
              <a:t>Живём, </a:t>
            </a:r>
            <a:r>
              <a:rPr lang="ru-RU" sz="2800" b="1" i="1" dirty="0" err="1" smtClean="0">
                <a:solidFill>
                  <a:srgbClr val="00339A"/>
                </a:solidFill>
                <a:latin typeface="Arial Narrow" pitchFamily="34" charset="0"/>
              </a:rPr>
              <a:t>вообщем</a:t>
            </a:r>
            <a:r>
              <a:rPr lang="ru-RU" sz="2800" b="1" i="1" dirty="0" smtClean="0">
                <a:solidFill>
                  <a:srgbClr val="00339A"/>
                </a:solidFill>
                <a:latin typeface="Arial Narrow" pitchFamily="34" charset="0"/>
              </a:rPr>
              <a:t>, дружно:</a:t>
            </a:r>
          </a:p>
          <a:p>
            <a:r>
              <a:rPr lang="ru-RU" sz="2800" b="1" i="1" dirty="0" smtClean="0">
                <a:solidFill>
                  <a:srgbClr val="00339A"/>
                </a:solidFill>
                <a:latin typeface="Arial Narrow" pitchFamily="34" charset="0"/>
              </a:rPr>
              <a:t>                Поём, танцуем и рисуем.</a:t>
            </a:r>
          </a:p>
          <a:p>
            <a:r>
              <a:rPr lang="ru-RU" sz="2800" b="1" i="1" dirty="0" smtClean="0">
                <a:solidFill>
                  <a:srgbClr val="00339A"/>
                </a:solidFill>
                <a:latin typeface="Arial Narrow" pitchFamily="34" charset="0"/>
              </a:rPr>
              <a:t>                Решили: нам это НУЖНО!</a:t>
            </a:r>
            <a:endParaRPr lang="ru-RU" sz="2800" b="1" i="1" dirty="0">
              <a:solidFill>
                <a:srgbClr val="00339A"/>
              </a:solidFill>
              <a:latin typeface="Arial Narrow" pitchFamily="34" charset="0"/>
            </a:endParaRPr>
          </a:p>
        </p:txBody>
      </p:sp>
      <p:pic>
        <p:nvPicPr>
          <p:cNvPr id="1027" name="Picture 3" descr="E:\ФОТО\школа\фото от Семёновых\11.02.10г. 1-а кл Рыц. турнир\DSC_0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4429156" cy="2928958"/>
          </a:xfrm>
          <a:prstGeom prst="rect">
            <a:avLst/>
          </a:prstGeom>
          <a:noFill/>
        </p:spPr>
      </p:pic>
      <p:pic>
        <p:nvPicPr>
          <p:cNvPr id="1029" name="Picture 5" descr="E:\ФОТО\школа\для школы фото от Семёновой\2011_04_22 Гала-концерт к 9 мая\2011_04_22 Праздник в школе у Насти 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14422"/>
            <a:ext cx="3786214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4214818"/>
            <a:ext cx="53578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2776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Чтобы громче пелись песни,</a:t>
            </a:r>
            <a:endParaRPr lang="ru-RU" sz="2800" b="1" i="1" dirty="0" smtClean="0">
              <a:solidFill>
                <a:srgbClr val="002776"/>
              </a:solidFill>
              <a:latin typeface="Arial Narrow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2776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Жить, чтоб было интересней,</a:t>
            </a:r>
            <a:endParaRPr lang="ru-RU" sz="2800" b="1" i="1" dirty="0" smtClean="0">
              <a:solidFill>
                <a:srgbClr val="002776"/>
              </a:solidFill>
              <a:latin typeface="Arial Narrow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2776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Нужно сильным быть, здоровым!</a:t>
            </a:r>
            <a:endParaRPr lang="ru-RU" sz="2800" b="1" i="1" dirty="0" smtClean="0">
              <a:solidFill>
                <a:srgbClr val="002776"/>
              </a:solidFill>
              <a:latin typeface="Arial Narrow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2776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Эти истины не новы.</a:t>
            </a:r>
            <a:endParaRPr lang="ru-RU" sz="2800" b="1" i="1" dirty="0" smtClean="0">
              <a:solidFill>
                <a:srgbClr val="002776"/>
              </a:solidFill>
              <a:latin typeface="Arial Narrow" pitchFamily="34" charset="0"/>
            </a:endParaRPr>
          </a:p>
        </p:txBody>
      </p:sp>
      <p:pic>
        <p:nvPicPr>
          <p:cNvPr id="1026" name="Picture 2" descr="C:\Documents and Settings\Administrator\Рабочий стол\DSC_03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000372"/>
            <a:ext cx="3067071" cy="3286148"/>
          </a:xfrm>
          <a:prstGeom prst="rect">
            <a:avLst/>
          </a:prstGeom>
          <a:noFill/>
        </p:spPr>
      </p:pic>
      <p:pic>
        <p:nvPicPr>
          <p:cNvPr id="3" name="Picture 3" descr="D:\Мои документы\шк. фото от Ю.Н\21 ноября ДШИ №4\DSCN9165.JPG"/>
          <p:cNvPicPr>
            <a:picLocks noChangeAspect="1" noChangeArrowheads="1"/>
          </p:cNvPicPr>
          <p:nvPr/>
        </p:nvPicPr>
        <p:blipFill>
          <a:blip r:embed="rId3"/>
          <a:srcRect t="3188" b="12550"/>
          <a:stretch>
            <a:fillRect/>
          </a:stretch>
        </p:blipFill>
        <p:spPr bwMode="auto">
          <a:xfrm>
            <a:off x="500034" y="428604"/>
            <a:ext cx="519271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istrator\Рабочий стол\DSC_0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357430"/>
            <a:ext cx="2571768" cy="3571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Конкурсы, активный отдых?  </a:t>
            </a:r>
            <a:endParaRPr lang="ru-RU" dirty="0"/>
          </a:p>
        </p:txBody>
      </p:sp>
      <p:pic>
        <p:nvPicPr>
          <p:cNvPr id="1026" name="Picture 2" descr="C:\Documents and Settings\Administrator\Рабочий стол\DSC_01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4540278" cy="35718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5900750" cy="1143000"/>
          </a:xfrm>
        </p:spPr>
        <p:txBody>
          <a:bodyPr/>
          <a:lstStyle/>
          <a:p>
            <a:r>
              <a:rPr lang="ru-RU" dirty="0" smtClean="0"/>
              <a:t>Нам это нужно!</a:t>
            </a:r>
            <a:endParaRPr lang="ru-RU" dirty="0"/>
          </a:p>
        </p:txBody>
      </p:sp>
      <p:pic>
        <p:nvPicPr>
          <p:cNvPr id="2051" name="Picture 3" descr="C:\Documents and Settings\Administrator\Рабочий стол\DSC_0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3571900" cy="3000396"/>
          </a:xfrm>
          <a:prstGeom prst="rect">
            <a:avLst/>
          </a:prstGeom>
          <a:noFill/>
        </p:spPr>
      </p:pic>
      <p:pic>
        <p:nvPicPr>
          <p:cNvPr id="5" name="Picture 5" descr="C:\Documents and Settings\Administrator\Рабочий стол\DSC_0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8604"/>
            <a:ext cx="2786082" cy="3500462"/>
          </a:xfrm>
          <a:prstGeom prst="rect">
            <a:avLst/>
          </a:prstGeom>
          <a:noFill/>
        </p:spPr>
      </p:pic>
      <p:pic>
        <p:nvPicPr>
          <p:cNvPr id="6" name="Picture 4" descr="C:\Documents and Settings\Administrator\Рабочий стол\DSC_0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429000"/>
            <a:ext cx="3571900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G:\Подсосенки\2011_05_26 Настя в подсосенках 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4000528" cy="2928958"/>
          </a:xfrm>
          <a:prstGeom prst="snip1Rect">
            <a:avLst/>
          </a:prstGeom>
          <a:noFill/>
        </p:spPr>
      </p:pic>
      <p:pic>
        <p:nvPicPr>
          <p:cNvPr id="3074" name="Picture 2" descr="G:\Подсосенки\2011_05_26 Настя в подсосенках 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071942"/>
            <a:ext cx="3429024" cy="2428892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785926"/>
            <a:ext cx="478634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78674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Путешествовать… </a:t>
            </a:r>
            <a:br>
              <a:rPr lang="ru-RU" dirty="0" smtClean="0"/>
            </a:br>
            <a:r>
              <a:rPr lang="ru-RU" dirty="0" smtClean="0"/>
              <a:t>                   для нас  - просто класс!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4071942"/>
            <a:ext cx="3605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1316B"/>
                </a:solidFill>
                <a:latin typeface="Arial Narrow" pitchFamily="34" charset="0"/>
              </a:rPr>
              <a:t>Экскурсия в сосновый бор</a:t>
            </a:r>
            <a:endParaRPr lang="ru-RU" sz="2400" b="1" i="1" dirty="0">
              <a:solidFill>
                <a:srgbClr val="01316B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«Здоровье своё сбережём с малых лет.</a:t>
            </a:r>
            <a:br>
              <a:rPr lang="ru-RU" sz="3200" dirty="0" smtClean="0"/>
            </a:br>
            <a:r>
              <a:rPr lang="ru-RU" sz="3200" dirty="0" smtClean="0"/>
              <a:t>Оно нас избавит от болей и бед!»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Picture 1" descr="G:\Подсосенки\2011_05_26 Настя в подсосенках 08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214554"/>
            <a:ext cx="2928958" cy="1785950"/>
          </a:xfrm>
          <a:prstGeom prst="rect">
            <a:avLst/>
          </a:prstGeom>
          <a:noFill/>
        </p:spPr>
      </p:pic>
      <p:pic>
        <p:nvPicPr>
          <p:cNvPr id="5" name="Picture 4" descr="G:\Подсосенки\2011_05_26 Настя в подсосенках 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00570"/>
            <a:ext cx="2928958" cy="2057408"/>
          </a:xfrm>
          <a:prstGeom prst="rect">
            <a:avLst/>
          </a:prstGeom>
          <a:noFill/>
        </p:spPr>
      </p:pic>
      <p:pic>
        <p:nvPicPr>
          <p:cNvPr id="6" name="Picture 3" descr="G:\Подсосенки\2011_05_26 Настя в подсосенках 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643050"/>
            <a:ext cx="4000528" cy="27860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14480" y="4786322"/>
            <a:ext cx="28575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776"/>
                </a:solidFill>
                <a:latin typeface="Arial Narrow" pitchFamily="34" charset="0"/>
              </a:rPr>
              <a:t>Двигайся больше - проживёшь дольше.</a:t>
            </a:r>
          </a:p>
          <a:p>
            <a:r>
              <a:rPr lang="ru-RU" sz="2400" b="1" i="1" dirty="0" smtClean="0">
                <a:solidFill>
                  <a:srgbClr val="002776"/>
                </a:solidFill>
                <a:latin typeface="Arial Narrow" pitchFamily="34" charset="0"/>
              </a:rPr>
              <a:t>            (пословица) </a:t>
            </a:r>
            <a:r>
              <a:rPr lang="ru-RU" sz="2400" b="1" dirty="0" smtClean="0">
                <a:solidFill>
                  <a:srgbClr val="002776"/>
                </a:solidFill>
                <a:latin typeface="Arial Narrow" pitchFamily="34" charset="0"/>
              </a:rPr>
              <a:t>       </a:t>
            </a:r>
          </a:p>
          <a:p>
            <a:r>
              <a:rPr lang="ru-RU" sz="2400" b="1" dirty="0" smtClean="0">
                <a:solidFill>
                  <a:srgbClr val="002776"/>
                </a:solidFill>
                <a:latin typeface="Arial Narrow" pitchFamily="34" charset="0"/>
              </a:rPr>
              <a:t>                     </a:t>
            </a:r>
            <a:endParaRPr lang="ru-RU" sz="2400" b="1" dirty="0">
              <a:solidFill>
                <a:srgbClr val="00277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87796">
            <a:off x="138135" y="571423"/>
            <a:ext cx="4594548" cy="114300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3а класс МБОУ СОШ №22  г.Балаково Саратовской области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785926"/>
            <a:ext cx="39068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776"/>
                </a:solidFill>
              </a:rPr>
              <a:t>Репортаж </a:t>
            </a:r>
          </a:p>
          <a:p>
            <a:pPr algn="ctr"/>
            <a:r>
              <a:rPr lang="ru-RU" sz="3200" b="1" dirty="0" smtClean="0">
                <a:solidFill>
                  <a:srgbClr val="002776"/>
                </a:solidFill>
              </a:rPr>
              <a:t>о здоровом образе </a:t>
            </a:r>
          </a:p>
          <a:p>
            <a:pPr algn="ctr"/>
            <a:r>
              <a:rPr lang="ru-RU" sz="3200" b="1" dirty="0" smtClean="0">
                <a:solidFill>
                  <a:srgbClr val="002776"/>
                </a:solidFill>
              </a:rPr>
              <a:t>нашей </a:t>
            </a:r>
          </a:p>
          <a:p>
            <a:pPr algn="ctr"/>
            <a:r>
              <a:rPr lang="ru-RU" sz="3200" b="1" dirty="0" smtClean="0">
                <a:solidFill>
                  <a:srgbClr val="002776"/>
                </a:solidFill>
              </a:rPr>
              <a:t>школьной </a:t>
            </a:r>
          </a:p>
          <a:p>
            <a:pPr algn="ctr"/>
            <a:r>
              <a:rPr lang="ru-RU" sz="3200" b="1" dirty="0" smtClean="0">
                <a:solidFill>
                  <a:srgbClr val="002776"/>
                </a:solidFill>
              </a:rPr>
              <a:t>жизни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9190" y="559054"/>
            <a:ext cx="3906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endParaRPr lang="ru-RU" sz="2400" i="1" dirty="0" smtClean="0">
              <a:solidFill>
                <a:srgbClr val="C00000"/>
              </a:solidFill>
            </a:endParaRPr>
          </a:p>
          <a:p>
            <a:pPr>
              <a:buBlip>
                <a:blip r:embed="rId4"/>
              </a:buBlip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1000108"/>
            <a:ext cx="371477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776"/>
                </a:solidFill>
              </a:rPr>
              <a:t>«Мы умеем думать,</a:t>
            </a:r>
          </a:p>
          <a:p>
            <a:endParaRPr lang="ru-RU" sz="2800" b="1" i="1" dirty="0" smtClean="0">
              <a:solidFill>
                <a:srgbClr val="002776"/>
              </a:solidFill>
            </a:endParaRPr>
          </a:p>
          <a:p>
            <a:r>
              <a:rPr lang="ru-RU" sz="2800" b="1" i="1" dirty="0" smtClean="0">
                <a:solidFill>
                  <a:srgbClr val="002776"/>
                </a:solidFill>
              </a:rPr>
              <a:t>Мы умеем рассуждать,</a:t>
            </a:r>
          </a:p>
          <a:p>
            <a:endParaRPr lang="ru-RU" sz="2800" b="1" i="1" dirty="0" smtClean="0">
              <a:solidFill>
                <a:srgbClr val="002776"/>
              </a:solidFill>
            </a:endParaRPr>
          </a:p>
          <a:p>
            <a:r>
              <a:rPr lang="ru-RU" sz="2800" b="1" i="1" dirty="0" smtClean="0">
                <a:solidFill>
                  <a:srgbClr val="002776"/>
                </a:solidFill>
              </a:rPr>
              <a:t>Что полезно для здоровья,</a:t>
            </a:r>
          </a:p>
          <a:p>
            <a:endParaRPr lang="ru-RU" sz="2800" b="1" i="1" dirty="0" smtClean="0">
              <a:solidFill>
                <a:srgbClr val="002776"/>
              </a:solidFill>
            </a:endParaRPr>
          </a:p>
          <a:p>
            <a:r>
              <a:rPr lang="ru-RU" sz="2800" b="1" i="1" dirty="0" smtClean="0">
                <a:solidFill>
                  <a:srgbClr val="002776"/>
                </a:solidFill>
              </a:rPr>
              <a:t>То и будем выбирать!»</a:t>
            </a:r>
          </a:p>
          <a:p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5000636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2776"/>
                </a:solidFill>
              </a:rPr>
              <a:t>Автор репортажа:</a:t>
            </a:r>
            <a:endParaRPr lang="ru-RU" i="1" dirty="0" smtClean="0">
              <a:solidFill>
                <a:srgbClr val="002776"/>
              </a:solidFill>
            </a:endParaRPr>
          </a:p>
          <a:p>
            <a:pPr algn="r"/>
            <a:r>
              <a:rPr lang="ru-RU" b="1" dirty="0" smtClean="0">
                <a:solidFill>
                  <a:srgbClr val="002776"/>
                </a:solidFill>
              </a:rPr>
              <a:t>Семёнова Анастасия</a:t>
            </a:r>
          </a:p>
          <a:p>
            <a:pPr algn="r"/>
            <a:r>
              <a:rPr lang="ru-RU" b="1" dirty="0" smtClean="0">
                <a:solidFill>
                  <a:srgbClr val="002776"/>
                </a:solidFill>
              </a:rPr>
              <a:t>Руководитель:</a:t>
            </a:r>
          </a:p>
          <a:p>
            <a:pPr algn="r"/>
            <a:r>
              <a:rPr lang="ru-RU" b="1" dirty="0" smtClean="0">
                <a:solidFill>
                  <a:srgbClr val="002776"/>
                </a:solidFill>
              </a:rPr>
              <a:t>Васина Т. П.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00034" y="1142984"/>
            <a:ext cx="8072494" cy="47990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</a:t>
            </a:r>
          </a:p>
          <a:p>
            <a:r>
              <a:rPr lang="ru-RU" sz="2200" b="1" i="1" dirty="0" smtClean="0">
                <a:solidFill>
                  <a:srgbClr val="00339A"/>
                </a:solidFill>
                <a:hlinkClick r:id="rId2"/>
              </a:rPr>
              <a:t>http://www.materinstvo.ru/art/4086/</a:t>
            </a:r>
            <a:r>
              <a:rPr lang="ru-RU" sz="2200" b="1" i="1" dirty="0" smtClean="0">
                <a:solidFill>
                  <a:srgbClr val="00339A"/>
                </a:solidFill>
              </a:rPr>
              <a:t> Стихи про спорт</a:t>
            </a:r>
          </a:p>
          <a:p>
            <a:endParaRPr lang="ru-RU" sz="2200" b="1" i="1" dirty="0" smtClean="0">
              <a:solidFill>
                <a:srgbClr val="00339A"/>
              </a:solidFill>
            </a:endParaRPr>
          </a:p>
          <a:p>
            <a:r>
              <a:rPr lang="ru-RU" sz="2400" b="1" i="1" dirty="0" smtClean="0">
                <a:solidFill>
                  <a:srgbClr val="00339A"/>
                </a:solidFill>
              </a:rPr>
              <a:t>Сборник разработок и внеклассных мероприятий «Образовательные </a:t>
            </a:r>
            <a:r>
              <a:rPr lang="ru-RU" sz="2400" b="1" i="1" dirty="0" err="1" smtClean="0">
                <a:solidFill>
                  <a:srgbClr val="00339A"/>
                </a:solidFill>
              </a:rPr>
              <a:t>здоровьесберегающие</a:t>
            </a:r>
            <a:r>
              <a:rPr lang="ru-RU" sz="2400" b="1" i="1" dirty="0" smtClean="0">
                <a:solidFill>
                  <a:srgbClr val="00339A"/>
                </a:solidFill>
              </a:rPr>
              <a:t>  технологии» . Автор –составитель В.Ф.Феоктистова</a:t>
            </a:r>
          </a:p>
          <a:p>
            <a:endParaRPr lang="ru-RU" sz="2400" b="1" i="1" dirty="0" smtClean="0">
              <a:solidFill>
                <a:srgbClr val="00339A"/>
              </a:solidFill>
            </a:endParaRPr>
          </a:p>
          <a:p>
            <a:r>
              <a:rPr lang="ru-RU" sz="2200" b="1" i="1" dirty="0" smtClean="0">
                <a:solidFill>
                  <a:srgbClr val="00339A"/>
                </a:solidFill>
              </a:rPr>
              <a:t>Фото из классного альбома. Автор: Семёнова Н.К.</a:t>
            </a:r>
          </a:p>
          <a:p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Ресурсы: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" y="785794"/>
            <a:ext cx="4286248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Наш выбор:</a:t>
            </a:r>
            <a:endParaRPr lang="ru-RU" sz="40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274" y="214290"/>
            <a:ext cx="5500726" cy="435771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1643050"/>
            <a:ext cx="7858155" cy="47990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   </a:t>
            </a:r>
          </a:p>
          <a:p>
            <a:endParaRPr lang="ru-RU" sz="2200" b="1" i="1" dirty="0" smtClean="0">
              <a:solidFill>
                <a:srgbClr val="002776"/>
              </a:solidFill>
            </a:endParaRPr>
          </a:p>
          <a:p>
            <a:r>
              <a:rPr lang="ru-RU" sz="2400" b="1" i="1" dirty="0" smtClean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«Движенье – это здоровье!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      Движенье </a:t>
            </a:r>
            <a:r>
              <a:rPr lang="ru-RU" sz="2400" b="1" i="1" dirty="0" smtClean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– это жизнь!»</a:t>
            </a:r>
          </a:p>
          <a:p>
            <a:endParaRPr lang="ru-RU" sz="2400" b="1" i="1" dirty="0" smtClean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i="1" dirty="0" smtClean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«Спорт нам поможет </a:t>
            </a:r>
            <a:endParaRPr lang="ru-RU" sz="2400" b="1" i="1" dirty="0" smtClean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     силы умножить</a:t>
            </a:r>
            <a:r>
              <a:rPr lang="ru-RU" sz="2400" b="1" i="1" dirty="0" smtClean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»  </a:t>
            </a:r>
          </a:p>
          <a:p>
            <a:endParaRPr lang="ru-RU" sz="2400" b="1" i="1" dirty="0" smtClean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i="1" dirty="0" smtClean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«Жить без улыбки – просто ошибка…»</a:t>
            </a:r>
          </a:p>
          <a:p>
            <a:pPr>
              <a:buNone/>
            </a:pPr>
            <a:endParaRPr lang="ru-RU" sz="2400" b="1" i="1" dirty="0" smtClean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i="1" dirty="0" smtClean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 Активный отдых – класс! Это для нас!</a:t>
            </a:r>
          </a:p>
          <a:p>
            <a:endParaRPr lang="ru-RU" sz="2400" b="1" i="1" dirty="0" smtClean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i="1" dirty="0" smtClean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 «Солнце, воздух и вода – наши лучшие друзья!»</a:t>
            </a:r>
            <a:endParaRPr lang="ru-RU" sz="24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200" b="1" i="1" dirty="0" smtClean="0">
              <a:solidFill>
                <a:srgbClr val="C00000"/>
              </a:solidFill>
            </a:endParaRPr>
          </a:p>
          <a:p>
            <a:endParaRPr lang="ru-RU" sz="2200" b="1" i="1" dirty="0" smtClean="0">
              <a:solidFill>
                <a:srgbClr val="002776"/>
              </a:solidFill>
            </a:endParaRP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Подсосенки\2011_05_26 Настя в подсосенках 1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143248"/>
            <a:ext cx="4643470" cy="3429024"/>
          </a:xfrm>
          <a:prstGeom prst="rect">
            <a:avLst/>
          </a:prstGeom>
          <a:noFill/>
        </p:spPr>
      </p:pic>
      <p:pic>
        <p:nvPicPr>
          <p:cNvPr id="27650" name="Picture 2" descr="G:\май, 2кл\DSC_0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428736"/>
            <a:ext cx="4857784" cy="32861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2000240"/>
            <a:ext cx="3235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776"/>
                </a:solidFill>
                <a:latin typeface="Arial Narrow" pitchFamily="34" charset="0"/>
              </a:rPr>
              <a:t>На школьной площадке,</a:t>
            </a:r>
          </a:p>
          <a:p>
            <a:r>
              <a:rPr lang="ru-RU" sz="2400" b="1" i="1" dirty="0" smtClean="0">
                <a:solidFill>
                  <a:srgbClr val="002776"/>
                </a:solidFill>
                <a:latin typeface="Arial Narrow" pitchFamily="34" charset="0"/>
              </a:rPr>
              <a:t>В сосновом бору - </a:t>
            </a:r>
            <a:endParaRPr lang="ru-RU" sz="2400" b="1" i="1" dirty="0">
              <a:solidFill>
                <a:srgbClr val="002776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4929198"/>
            <a:ext cx="2896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776"/>
                </a:solidFill>
                <a:latin typeface="Arial Narrow" pitchFamily="34" charset="0"/>
              </a:rPr>
              <a:t>Движенье, движенье </a:t>
            </a:r>
          </a:p>
          <a:p>
            <a:r>
              <a:rPr lang="ru-RU" sz="2400" b="1" i="1" dirty="0" smtClean="0">
                <a:solidFill>
                  <a:srgbClr val="002776"/>
                </a:solidFill>
                <a:latin typeface="Arial Narrow" pitchFamily="34" charset="0"/>
              </a:rPr>
              <a:t>Роднит детвору!</a:t>
            </a:r>
            <a:endParaRPr lang="ru-RU" sz="2400" b="1" i="1" dirty="0">
              <a:solidFill>
                <a:srgbClr val="002776"/>
              </a:solidFill>
              <a:latin typeface="Arial Narrow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«Здоровье - главное на свете,</a:t>
            </a:r>
            <a:br>
              <a:rPr lang="ru-RU" dirty="0" smtClean="0"/>
            </a:br>
            <a:r>
              <a:rPr lang="ru-RU" dirty="0" smtClean="0"/>
              <a:t>Об этом знаем все мы, дети!»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72066" y="4643446"/>
            <a:ext cx="335758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77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«Зарядка всем полезна.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776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77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Зарядка всем нужна.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776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2776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77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 лени и болезни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776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77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Спасает нас она.»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776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4018"/>
          <a:stretch>
            <a:fillRect/>
          </a:stretch>
        </p:blipFill>
        <p:spPr bwMode="auto">
          <a:xfrm>
            <a:off x="3857620" y="285728"/>
            <a:ext cx="511968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G:\DSC_02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4572032" cy="34290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785794"/>
            <a:ext cx="3643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776"/>
                </a:solidFill>
                <a:latin typeface="Arial Narrow" pitchFamily="34" charset="0"/>
              </a:rPr>
              <a:t>«Всегда мы здоровы,</a:t>
            </a:r>
          </a:p>
          <a:p>
            <a:r>
              <a:rPr lang="ru-RU" sz="2400" b="1" i="1" dirty="0" smtClean="0">
                <a:solidFill>
                  <a:srgbClr val="002776"/>
                </a:solidFill>
                <a:latin typeface="Arial Narrow" pitchFamily="34" charset="0"/>
              </a:rPr>
              <a:t>      с зарядкой дружны,</a:t>
            </a:r>
            <a:br>
              <a:rPr lang="ru-RU" sz="2400" b="1" i="1" dirty="0" smtClean="0">
                <a:solidFill>
                  <a:srgbClr val="002776"/>
                </a:solidFill>
                <a:latin typeface="Arial Narrow" pitchFamily="34" charset="0"/>
              </a:rPr>
            </a:br>
            <a:r>
              <a:rPr lang="ru-RU" sz="2400" b="1" i="1" dirty="0" smtClean="0">
                <a:solidFill>
                  <a:srgbClr val="002776"/>
                </a:solidFill>
                <a:latin typeface="Arial Narrow" pitchFamily="34" charset="0"/>
              </a:rPr>
              <a:t>Нам спорт с           физкультурой, </a:t>
            </a:r>
          </a:p>
          <a:p>
            <a:r>
              <a:rPr lang="ru-RU" sz="2400" b="1" i="1" dirty="0" smtClean="0">
                <a:solidFill>
                  <a:srgbClr val="002776"/>
                </a:solidFill>
                <a:latin typeface="Arial Narrow" pitchFamily="34" charset="0"/>
              </a:rPr>
              <a:t>Как воздух нужны!»</a:t>
            </a:r>
            <a:endParaRPr lang="ru-RU" sz="2400" b="1" i="1" dirty="0">
              <a:solidFill>
                <a:srgbClr val="00277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428736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002776"/>
                </a:solidFill>
                <a:latin typeface="Arial Narrow" pitchFamily="34" charset="0"/>
              </a:rPr>
              <a:t>Праздник ловкости и воли 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Дни здоровья - это ЗДОРОВО!</a:t>
            </a:r>
            <a:endParaRPr lang="ru-RU" dirty="0"/>
          </a:p>
        </p:txBody>
      </p:sp>
      <p:pic>
        <p:nvPicPr>
          <p:cNvPr id="26629" name="Picture 5" descr="G:\3кл ДЗ\2011_09_30 школа22 день спорта 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285860"/>
            <a:ext cx="2870216" cy="3429024"/>
          </a:xfrm>
          <a:prstGeom prst="rect">
            <a:avLst/>
          </a:prstGeom>
          <a:noFill/>
        </p:spPr>
      </p:pic>
      <p:pic>
        <p:nvPicPr>
          <p:cNvPr id="26630" name="Picture 6" descr="G:\3кл ДЗ\2011_09_30 школа22 день спорта 0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214554"/>
            <a:ext cx="4000528" cy="3071834"/>
          </a:xfrm>
          <a:prstGeom prst="rect">
            <a:avLst/>
          </a:prstGeom>
          <a:noFill/>
        </p:spPr>
      </p:pic>
      <p:pic>
        <p:nvPicPr>
          <p:cNvPr id="26631" name="Picture 7" descr="G:\3кл ДЗ\2011_09_30 школа22 день спорта 0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143248"/>
            <a:ext cx="2643206" cy="314327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071934" y="5572140"/>
            <a:ext cx="4681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2776"/>
                </a:solidFill>
                <a:latin typeface="Arial Narrow" pitchFamily="34" charset="0"/>
              </a:rPr>
              <a:t>Торжествует в нашей школе.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«Давно доказано на деле:</a:t>
            </a:r>
            <a:br>
              <a:rPr lang="ru-RU" i="1" dirty="0" smtClean="0"/>
            </a:br>
            <a:r>
              <a:rPr lang="ru-RU" i="1" dirty="0" smtClean="0"/>
              <a:t> здоровый дух в здоровом теле.»</a:t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4" name="Picture 4" descr="G:\DSC_0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786190"/>
            <a:ext cx="3714776" cy="285749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571612"/>
            <a:ext cx="350046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Administrator\Рабочий стол\ЛОЛ 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71612"/>
            <a:ext cx="4214842" cy="2857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14546" y="1785926"/>
            <a:ext cx="2099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боуллинг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94" y="1714488"/>
            <a:ext cx="3019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конный спорт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6143644"/>
            <a:ext cx="2813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физкультура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Незабываемая «Зарница -2012»</a:t>
            </a:r>
            <a:endParaRPr lang="ru-RU" dirty="0"/>
          </a:p>
        </p:txBody>
      </p:sp>
      <p:pic>
        <p:nvPicPr>
          <p:cNvPr id="5" name="Picture 4" descr="C:\Documents and Settings\Administrator\Рабочий стол\DSC_09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4429156" cy="3643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1857364"/>
            <a:ext cx="3786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Arial Narrow" pitchFamily="34" charset="0"/>
              </a:rPr>
              <a:t>Маршрутный лист в руках,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Arial Narrow" pitchFamily="34" charset="0"/>
              </a:rPr>
              <a:t>к состязаниям готовы!</a:t>
            </a:r>
            <a:endParaRPr lang="ru-RU" sz="2400" b="1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3" name="Picture 3" descr="C:\Documents and Settings\Administrator\Рабочий стол\DSC_08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785926"/>
            <a:ext cx="4572032" cy="3214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3438" y="5715016"/>
            <a:ext cx="4270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776"/>
                </a:solidFill>
                <a:latin typeface="Arial Narrow" pitchFamily="34" charset="0"/>
              </a:rPr>
              <a:t>В ход пошла «боевая» техника!</a:t>
            </a:r>
            <a:endParaRPr lang="ru-RU" sz="2400" b="1" i="1" dirty="0">
              <a:solidFill>
                <a:srgbClr val="002776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1285860"/>
            <a:ext cx="7016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 Narrow" pitchFamily="34" charset="0"/>
              </a:rPr>
              <a:t>Команда: «Экстрим» Девиз: «Всех задором заразим</a:t>
            </a:r>
            <a:r>
              <a:rPr lang="ru-RU" sz="2400" dirty="0" smtClean="0">
                <a:solidFill>
                  <a:srgbClr val="C00000"/>
                </a:solidFill>
                <a:latin typeface="Arial Narrow" pitchFamily="34" charset="0"/>
              </a:rPr>
              <a:t>!»</a:t>
            </a:r>
            <a:endParaRPr lang="ru-RU" sz="24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Administrator\Рабочий стол\DSC_09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4572032" cy="3214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4627" y="4071942"/>
            <a:ext cx="4437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776"/>
                </a:solidFill>
                <a:latin typeface="Arial Narrow" pitchFamily="34" charset="0"/>
              </a:rPr>
              <a:t>На лыжах катаемся – </a:t>
            </a:r>
          </a:p>
          <a:p>
            <a:r>
              <a:rPr lang="ru-RU" sz="2400" b="1" i="1" dirty="0" smtClean="0">
                <a:solidFill>
                  <a:srgbClr val="002776"/>
                </a:solidFill>
                <a:latin typeface="Arial Narrow" pitchFamily="34" charset="0"/>
              </a:rPr>
              <a:t>здоровье только прибавляется!</a:t>
            </a:r>
            <a:endParaRPr lang="ru-RU" sz="2400" b="1" i="1" dirty="0">
              <a:solidFill>
                <a:srgbClr val="002776"/>
              </a:solidFill>
              <a:latin typeface="Arial Narrow" pitchFamily="34" charset="0"/>
            </a:endParaRPr>
          </a:p>
        </p:txBody>
      </p:sp>
      <p:pic>
        <p:nvPicPr>
          <p:cNvPr id="2050" name="Picture 2" descr="C:\Documents and Settings\Administrator\Рабочий стол\DSC_09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290"/>
            <a:ext cx="4357718" cy="32861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1000108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776"/>
                </a:solidFill>
                <a:latin typeface="Arial Narrow" pitchFamily="34" charset="0"/>
              </a:rPr>
              <a:t>Полоса препятствий – </a:t>
            </a:r>
          </a:p>
          <a:p>
            <a:r>
              <a:rPr lang="ru-RU" sz="2400" b="1" i="1" dirty="0" smtClean="0">
                <a:solidFill>
                  <a:srgbClr val="002776"/>
                </a:solidFill>
                <a:latin typeface="Arial Narrow" pitchFamily="34" charset="0"/>
              </a:rPr>
              <a:t>отлично справляемся,</a:t>
            </a:r>
            <a:endParaRPr lang="ru-RU" sz="2400" b="1" i="1" dirty="0">
              <a:solidFill>
                <a:srgbClr val="00277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10362645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E102481-9430-4464-8195-A8DD2AD013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TS010362645</Template>
  <TotalTime>0</TotalTime>
  <Words>418</Words>
  <Application>Microsoft Office PowerPoint</Application>
  <PresentationFormat>Экран (4:3)</PresentationFormat>
  <Paragraphs>107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TS010362645</vt:lpstr>
      <vt:lpstr>«Улыбка, спорт, здоровье – нам в жизни ценное подспорье»</vt:lpstr>
      <vt:lpstr>3а класс МБОУ СОШ №22  г.Балаково Саратовской области </vt:lpstr>
      <vt:lpstr>Наш выбор:</vt:lpstr>
      <vt:lpstr>«Здоровье - главное на свете, Об этом знаем все мы, дети!» </vt:lpstr>
      <vt:lpstr>Слайд 5</vt:lpstr>
      <vt:lpstr>Дни здоровья - это ЗДОРОВО!</vt:lpstr>
      <vt:lpstr>«Давно доказано на деле:  здоровый дух в здоровом теле.» </vt:lpstr>
      <vt:lpstr>Незабываемая «Зарница -2012»</vt:lpstr>
      <vt:lpstr>Слайд 9</vt:lpstr>
      <vt:lpstr>Слайд 10</vt:lpstr>
      <vt:lpstr>«Улыбка, спорт, здоровье – нам в жизни ценное подспорье»</vt:lpstr>
      <vt:lpstr>Мы твёрдо решили:                   «Жить без улыбки – просто ошибка,                   Всюду улыбки – повсюду добро!»</vt:lpstr>
      <vt:lpstr>Слайд 13</vt:lpstr>
      <vt:lpstr>Чем ещё себя занять?</vt:lpstr>
      <vt:lpstr>Слайд 15</vt:lpstr>
      <vt:lpstr>Конкурсы, активный отдых?  </vt:lpstr>
      <vt:lpstr>Нам это нужно!</vt:lpstr>
      <vt:lpstr>Путешествовать…                     для нас  - просто класс!</vt:lpstr>
      <vt:lpstr>«Здоровье своё сбережём с малых лет. Оно нас избавит от болей и бед!» </vt:lpstr>
      <vt:lpstr>Ресурсы: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2012-03-31T10:54:13Z</dcterms:created>
  <dcterms:modified xsi:type="dcterms:W3CDTF">2012-04-15T15:47:14Z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TC103626459990</vt:lpwstr>
  </property>
</Properties>
</file>